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5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A078A-914E-4613-97F9-D5654290A59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FD203-56A1-4A50-8FEF-EB7F1AE1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496" y="0"/>
            <a:ext cx="9425501" cy="64145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6" y="0"/>
            <a:ext cx="9897193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162" y="293642"/>
            <a:ext cx="2695738" cy="2614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7005" y="935608"/>
            <a:ext cx="3791988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476A7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64623" y="0"/>
            <a:ext cx="347980" cy="482600"/>
          </a:xfrm>
          <a:custGeom>
            <a:avLst/>
            <a:gdLst/>
            <a:ahLst/>
            <a:cxnLst/>
            <a:rect l="l" t="t" r="r" b="b"/>
            <a:pathLst>
              <a:path w="347979" h="482600">
                <a:moveTo>
                  <a:pt x="347662" y="0"/>
                </a:moveTo>
                <a:lnTo>
                  <a:pt x="0" y="0"/>
                </a:lnTo>
                <a:lnTo>
                  <a:pt x="0" y="458520"/>
                </a:lnTo>
                <a:lnTo>
                  <a:pt x="2081" y="467157"/>
                </a:lnTo>
                <a:lnTo>
                  <a:pt x="7964" y="474691"/>
                </a:lnTo>
                <a:lnTo>
                  <a:pt x="17107" y="480019"/>
                </a:lnTo>
                <a:lnTo>
                  <a:pt x="28968" y="482041"/>
                </a:lnTo>
                <a:lnTo>
                  <a:pt x="37668" y="482041"/>
                </a:lnTo>
                <a:lnTo>
                  <a:pt x="347662" y="405625"/>
                </a:lnTo>
                <a:lnTo>
                  <a:pt x="347662" y="0"/>
                </a:lnTo>
                <a:close/>
              </a:path>
            </a:pathLst>
          </a:custGeom>
          <a:solidFill>
            <a:srgbClr val="CED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089" y="701768"/>
            <a:ext cx="855982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785" y="1273795"/>
            <a:ext cx="8486429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2800" y="6398629"/>
            <a:ext cx="143128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758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info/accessibility-statem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64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Nature.com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1136" y="1550390"/>
            <a:ext cx="2327275" cy="4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15" dirty="0">
                <a:solidFill>
                  <a:srgbClr val="3B9CD6"/>
                </a:solidFill>
                <a:latin typeface="Calibri"/>
                <a:cs typeface="Calibri"/>
              </a:rPr>
              <a:t>Navigation</a:t>
            </a:r>
            <a:r>
              <a:rPr sz="2400" spc="-75" dirty="0">
                <a:solidFill>
                  <a:srgbClr val="3B9CD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9CD6"/>
                </a:solidFill>
                <a:latin typeface="Calibri"/>
                <a:cs typeface="Calibri"/>
              </a:rPr>
              <a:t>tutoria</a:t>
            </a:r>
            <a:r>
              <a:rPr lang="en-US" sz="2400" spc="-5" dirty="0">
                <a:solidFill>
                  <a:srgbClr val="3B9CD6"/>
                </a:solidFill>
                <a:latin typeface="Calibri"/>
                <a:cs typeface="Calibri"/>
              </a:rPr>
              <a:t>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477" y="793512"/>
            <a:ext cx="165735" cy="27374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solidFill>
                  <a:srgbClr val="57585B"/>
                </a:solidFill>
                <a:latin typeface="Calibri"/>
                <a:cs typeface="Calibri"/>
              </a:rPr>
              <a:t>Antarctica</a:t>
            </a:r>
            <a:r>
              <a:rPr sz="11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7585B"/>
                </a:solidFill>
                <a:latin typeface="Calibri"/>
                <a:cs typeface="Calibri"/>
              </a:rPr>
              <a:t>meltdown</a:t>
            </a:r>
            <a:r>
              <a:rPr sz="11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7585B"/>
                </a:solidFill>
                <a:latin typeface="Calibri"/>
                <a:cs typeface="Calibri"/>
              </a:rPr>
              <a:t>could</a:t>
            </a:r>
            <a:r>
              <a:rPr sz="11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7585B"/>
                </a:solidFill>
                <a:latin typeface="Calibri"/>
                <a:cs typeface="Calibri"/>
              </a:rPr>
              <a:t>double</a:t>
            </a:r>
            <a:r>
              <a:rPr sz="11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7585B"/>
                </a:solidFill>
                <a:latin typeface="Calibri"/>
                <a:cs typeface="Calibri"/>
              </a:rPr>
              <a:t>sea</a:t>
            </a:r>
            <a:r>
              <a:rPr sz="1100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7585B"/>
                </a:solidFill>
                <a:latin typeface="Calibri"/>
                <a:cs typeface="Calibri"/>
              </a:rPr>
              <a:t>level</a:t>
            </a:r>
            <a:r>
              <a:rPr sz="11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7585B"/>
                </a:solidFill>
                <a:latin typeface="Calibri"/>
                <a:cs typeface="Calibri"/>
              </a:rPr>
              <a:t>rise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7408" y="5372067"/>
            <a:ext cx="1633763" cy="9715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39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Search</a:t>
            </a:r>
            <a:r>
              <a:rPr spc="-85" dirty="0"/>
              <a:t> </a:t>
            </a:r>
            <a:r>
              <a:rPr spc="-5" dirty="0"/>
              <a:t>Results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5828" y="817473"/>
            <a:ext cx="245618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26364" marR="26289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Filter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search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results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by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relevance,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type,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journal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9077" y="1042771"/>
            <a:ext cx="1786889" cy="28956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Links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related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subjects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7454" y="1637463"/>
            <a:ext cx="8338820" cy="4629150"/>
            <a:chOff x="727454" y="1637463"/>
            <a:chExt cx="8338820" cy="4629150"/>
          </a:xfrm>
        </p:grpSpPr>
        <p:sp>
          <p:nvSpPr>
            <p:cNvPr id="8" name="object 8"/>
            <p:cNvSpPr/>
            <p:nvPr/>
          </p:nvSpPr>
          <p:spPr>
            <a:xfrm>
              <a:off x="750628" y="2552132"/>
              <a:ext cx="0" cy="2525395"/>
            </a:xfrm>
            <a:custGeom>
              <a:avLst/>
              <a:gdLst/>
              <a:ahLst/>
              <a:cxnLst/>
              <a:rect l="l" t="t" r="r" b="b"/>
              <a:pathLst>
                <a:path h="2525395">
                  <a:moveTo>
                    <a:pt x="0" y="0"/>
                  </a:moveTo>
                  <a:lnTo>
                    <a:pt x="0" y="2524836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6979" y="504968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759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5543" y="500522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628" y="1637463"/>
              <a:ext cx="8315324" cy="462914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81718" y="887653"/>
            <a:ext cx="1426845" cy="43243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134620">
              <a:lnSpc>
                <a:spcPct val="100000"/>
              </a:lnSpc>
              <a:spcBef>
                <a:spcPts val="27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Click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link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see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full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6047" y="817473"/>
            <a:ext cx="2300605" cy="54864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91440" marR="164465">
              <a:lnSpc>
                <a:spcPct val="100000"/>
              </a:lnSpc>
              <a:spcBef>
                <a:spcPts val="7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Get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permission to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reuse Springer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Nature</a:t>
            </a:r>
            <a:r>
              <a:rPr sz="12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content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with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RightsLink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83253" y="1319825"/>
            <a:ext cx="8282305" cy="3373120"/>
            <a:chOff x="983253" y="1319825"/>
            <a:chExt cx="8282305" cy="3373120"/>
          </a:xfrm>
        </p:grpSpPr>
        <p:sp>
          <p:nvSpPr>
            <p:cNvPr id="15" name="object 15"/>
            <p:cNvSpPr/>
            <p:nvPr/>
          </p:nvSpPr>
          <p:spPr>
            <a:xfrm>
              <a:off x="1037222" y="1332205"/>
              <a:ext cx="0" cy="1119505"/>
            </a:xfrm>
            <a:custGeom>
              <a:avLst/>
              <a:gdLst/>
              <a:ahLst/>
              <a:cxnLst/>
              <a:rect l="l" t="t" r="r" b="b"/>
              <a:pathLst>
                <a:path h="1119505">
                  <a:moveTo>
                    <a:pt x="0" y="0"/>
                  </a:moveTo>
                  <a:lnTo>
                    <a:pt x="0" y="1119174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2778" y="237518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3515" y="1319825"/>
              <a:ext cx="0" cy="2182495"/>
            </a:xfrm>
            <a:custGeom>
              <a:avLst/>
              <a:gdLst/>
              <a:ahLst/>
              <a:cxnLst/>
              <a:rect l="l" t="t" r="r" b="b"/>
              <a:pathLst>
                <a:path h="2182495">
                  <a:moveTo>
                    <a:pt x="0" y="0"/>
                  </a:moveTo>
                  <a:lnTo>
                    <a:pt x="0" y="2182431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9070" y="342606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8411" y="1360769"/>
              <a:ext cx="0" cy="3184525"/>
            </a:xfrm>
            <a:custGeom>
              <a:avLst/>
              <a:gdLst/>
              <a:ahLst/>
              <a:cxnLst/>
              <a:rect l="l" t="t" r="r" b="b"/>
              <a:pathLst>
                <a:path h="3184525">
                  <a:moveTo>
                    <a:pt x="0" y="0"/>
                  </a:moveTo>
                  <a:lnTo>
                    <a:pt x="0" y="318394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4268" y="4544707"/>
              <a:ext cx="3584575" cy="0"/>
            </a:xfrm>
            <a:custGeom>
              <a:avLst/>
              <a:gdLst/>
              <a:ahLst/>
              <a:cxnLst/>
              <a:rect l="l" t="t" r="r" b="b"/>
              <a:pathLst>
                <a:path w="3584575">
                  <a:moveTo>
                    <a:pt x="3584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4260" y="4500253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55457" y="1332205"/>
              <a:ext cx="0" cy="3307079"/>
            </a:xfrm>
            <a:custGeom>
              <a:avLst/>
              <a:gdLst/>
              <a:ahLst/>
              <a:cxnLst/>
              <a:rect l="l" t="t" r="r" b="b"/>
              <a:pathLst>
                <a:path h="3307079">
                  <a:moveTo>
                    <a:pt x="0" y="0"/>
                  </a:moveTo>
                  <a:lnTo>
                    <a:pt x="0" y="3306775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4567" y="4638974"/>
              <a:ext cx="1310005" cy="0"/>
            </a:xfrm>
            <a:custGeom>
              <a:avLst/>
              <a:gdLst/>
              <a:ahLst/>
              <a:cxnLst/>
              <a:rect l="l" t="t" r="r" b="b"/>
              <a:pathLst>
                <a:path w="1310004">
                  <a:moveTo>
                    <a:pt x="130980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34558" y="459452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644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Exploring</a:t>
            </a:r>
            <a:r>
              <a:rPr spc="-70" dirty="0"/>
              <a:t> </a:t>
            </a:r>
            <a:r>
              <a:rPr spc="-5" dirty="0"/>
              <a:t>Results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282" y="988491"/>
            <a:ext cx="2047875" cy="34417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metrics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(see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next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slide)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9077" y="620356"/>
            <a:ext cx="1731010" cy="87249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805" marR="212725">
              <a:lnSpc>
                <a:spcPct val="100000"/>
              </a:lnSpc>
              <a:spcBef>
                <a:spcPts val="595"/>
              </a:spcBef>
            </a:pP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Navigate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 article by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scrolling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down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or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jump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desired section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via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these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links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1718" y="887653"/>
            <a:ext cx="1666875" cy="43243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65735" marR="175260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Author(s)</a:t>
            </a:r>
            <a:r>
              <a:rPr sz="1200" spc="-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&amp;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Research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Institution</a:t>
            </a:r>
            <a:r>
              <a:rPr sz="12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details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047" y="817473"/>
            <a:ext cx="1905000" cy="54864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90805" marR="132715">
              <a:lnSpc>
                <a:spcPct val="100000"/>
              </a:lnSpc>
              <a:spcBef>
                <a:spcPts val="7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Use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 article offline by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downloading</a:t>
            </a:r>
            <a:r>
              <a:rPr sz="12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PDF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version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0600" y="1310300"/>
            <a:ext cx="8274684" cy="4749165"/>
            <a:chOff x="990600" y="1310300"/>
            <a:chExt cx="8274684" cy="4749165"/>
          </a:xfrm>
        </p:grpSpPr>
        <p:sp>
          <p:nvSpPr>
            <p:cNvPr id="10" name="object 10"/>
            <p:cNvSpPr/>
            <p:nvPr/>
          </p:nvSpPr>
          <p:spPr>
            <a:xfrm>
              <a:off x="2134267" y="4544707"/>
              <a:ext cx="3584575" cy="0"/>
            </a:xfrm>
            <a:custGeom>
              <a:avLst/>
              <a:gdLst/>
              <a:ahLst/>
              <a:cxnLst/>
              <a:rect l="l" t="t" r="r" b="b"/>
              <a:pathLst>
                <a:path w="3584575">
                  <a:moveTo>
                    <a:pt x="3584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4260" y="4500253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601774"/>
              <a:ext cx="7915274" cy="44576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55456" y="1492581"/>
              <a:ext cx="0" cy="3146425"/>
            </a:xfrm>
            <a:custGeom>
              <a:avLst/>
              <a:gdLst/>
              <a:ahLst/>
              <a:cxnLst/>
              <a:rect l="l" t="t" r="r" b="b"/>
              <a:pathLst>
                <a:path h="3146425">
                  <a:moveTo>
                    <a:pt x="0" y="0"/>
                  </a:moveTo>
                  <a:lnTo>
                    <a:pt x="0" y="3146386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93291" y="4638974"/>
              <a:ext cx="551180" cy="0"/>
            </a:xfrm>
            <a:custGeom>
              <a:avLst/>
              <a:gdLst/>
              <a:ahLst/>
              <a:cxnLst/>
              <a:rect l="l" t="t" r="r" b="b"/>
              <a:pathLst>
                <a:path w="551179">
                  <a:moveTo>
                    <a:pt x="55107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93288" y="459452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8411" y="1365991"/>
              <a:ext cx="863600" cy="1307465"/>
            </a:xfrm>
            <a:custGeom>
              <a:avLst/>
              <a:gdLst/>
              <a:ahLst/>
              <a:cxnLst/>
              <a:rect l="l" t="t" r="r" b="b"/>
              <a:pathLst>
                <a:path w="863600" h="1307464">
                  <a:moveTo>
                    <a:pt x="0" y="0"/>
                  </a:moveTo>
                  <a:lnTo>
                    <a:pt x="863066" y="130688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02400" y="2584789"/>
              <a:ext cx="79375" cy="88265"/>
            </a:xfrm>
            <a:custGeom>
              <a:avLst/>
              <a:gdLst/>
              <a:ahLst/>
              <a:cxnLst/>
              <a:rect l="l" t="t" r="r" b="b"/>
              <a:pathLst>
                <a:path w="79375" h="88264">
                  <a:moveTo>
                    <a:pt x="74180" y="0"/>
                  </a:moveTo>
                  <a:lnTo>
                    <a:pt x="79070" y="88087"/>
                  </a:lnTo>
                  <a:lnTo>
                    <a:pt x="0" y="48983"/>
                  </a:lnTo>
                </a:path>
              </a:pathLst>
            </a:custGeom>
            <a:ln w="19049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1371" y="1332205"/>
              <a:ext cx="0" cy="2182495"/>
            </a:xfrm>
            <a:custGeom>
              <a:avLst/>
              <a:gdLst/>
              <a:ahLst/>
              <a:cxnLst/>
              <a:rect l="l" t="t" r="r" b="b"/>
              <a:pathLst>
                <a:path h="2182495">
                  <a:moveTo>
                    <a:pt x="0" y="0"/>
                  </a:moveTo>
                  <a:lnTo>
                    <a:pt x="0" y="2182431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6926" y="343844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1158" y="1319825"/>
              <a:ext cx="1824989" cy="2712720"/>
            </a:xfrm>
            <a:custGeom>
              <a:avLst/>
              <a:gdLst/>
              <a:ahLst/>
              <a:cxnLst/>
              <a:rect l="l" t="t" r="r" b="b"/>
              <a:pathLst>
                <a:path w="1824989" h="2712720">
                  <a:moveTo>
                    <a:pt x="0" y="0"/>
                  </a:moveTo>
                  <a:lnTo>
                    <a:pt x="1824532" y="2712681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66276" y="3944475"/>
              <a:ext cx="80010" cy="88265"/>
            </a:xfrm>
            <a:custGeom>
              <a:avLst/>
              <a:gdLst/>
              <a:ahLst/>
              <a:cxnLst/>
              <a:rect l="l" t="t" r="r" b="b"/>
              <a:pathLst>
                <a:path w="80010" h="88264">
                  <a:moveTo>
                    <a:pt x="73774" y="0"/>
                  </a:moveTo>
                  <a:lnTo>
                    <a:pt x="79413" y="88036"/>
                  </a:lnTo>
                  <a:lnTo>
                    <a:pt x="0" y="49606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Article</a:t>
            </a:r>
            <a:r>
              <a:rPr spc="-65" dirty="0"/>
              <a:t> </a:t>
            </a:r>
            <a:r>
              <a:rPr spc="-5" dirty="0"/>
              <a:t>Metrics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282" y="988491"/>
            <a:ext cx="2047875" cy="73596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45415" marR="187325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Amount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times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has been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accessed,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or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attempted</a:t>
            </a:r>
            <a:r>
              <a:rPr sz="1200" spc="-4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be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accessed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1658" y="620356"/>
            <a:ext cx="1733550" cy="87249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77470" marR="222885">
              <a:lnSpc>
                <a:spcPct val="100000"/>
              </a:lnSpc>
              <a:spcBef>
                <a:spcPts val="59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Altmetric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tracks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tt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e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ion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ea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h 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attracts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from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across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all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media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4726" y="539000"/>
            <a:ext cx="2292985" cy="85026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86690" marR="213360">
              <a:lnSpc>
                <a:spcPct val="100000"/>
              </a:lnSpc>
              <a:spcBef>
                <a:spcPts val="434"/>
              </a:spcBef>
            </a:pP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Web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Science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provides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subscription-based access to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multiple</a:t>
            </a:r>
            <a:r>
              <a:rPr sz="1200" spc="-4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databases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citation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6661" y="1396850"/>
            <a:ext cx="8427720" cy="4797425"/>
            <a:chOff x="946661" y="1396850"/>
            <a:chExt cx="8427720" cy="4797425"/>
          </a:xfrm>
        </p:grpSpPr>
        <p:sp>
          <p:nvSpPr>
            <p:cNvPr id="9" name="object 9"/>
            <p:cNvSpPr/>
            <p:nvPr/>
          </p:nvSpPr>
          <p:spPr>
            <a:xfrm>
              <a:off x="2134267" y="4544707"/>
              <a:ext cx="3584575" cy="0"/>
            </a:xfrm>
            <a:custGeom>
              <a:avLst/>
              <a:gdLst/>
              <a:ahLst/>
              <a:cxnLst/>
              <a:rect l="l" t="t" r="r" b="b"/>
              <a:pathLst>
                <a:path w="3584575">
                  <a:moveTo>
                    <a:pt x="3584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4260" y="4500253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64642" y="1492581"/>
              <a:ext cx="0" cy="3324225"/>
            </a:xfrm>
            <a:custGeom>
              <a:avLst/>
              <a:gdLst/>
              <a:ahLst/>
              <a:cxnLst/>
              <a:rect l="l" t="t" r="r" b="b"/>
              <a:pathLst>
                <a:path h="3324225">
                  <a:moveTo>
                    <a:pt x="0" y="0"/>
                  </a:moveTo>
                  <a:lnTo>
                    <a:pt x="0" y="3323818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2475" y="4816398"/>
              <a:ext cx="551180" cy="0"/>
            </a:xfrm>
            <a:custGeom>
              <a:avLst/>
              <a:gdLst/>
              <a:ahLst/>
              <a:cxnLst/>
              <a:rect l="l" t="t" r="r" b="b"/>
              <a:pathLst>
                <a:path w="551179">
                  <a:moveTo>
                    <a:pt x="55107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02473" y="477194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6188" y="3206733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59">
                  <a:moveTo>
                    <a:pt x="0" y="0"/>
                  </a:moveTo>
                  <a:lnTo>
                    <a:pt x="505167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5157" y="3162280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214" y="1869458"/>
              <a:ext cx="7277095" cy="43243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7614" y="3020356"/>
              <a:ext cx="228599" cy="2000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56186" y="1724402"/>
              <a:ext cx="0" cy="1482725"/>
            </a:xfrm>
            <a:custGeom>
              <a:avLst/>
              <a:gdLst/>
              <a:ahLst/>
              <a:cxnLst/>
              <a:rect l="l" t="t" r="r" b="b"/>
              <a:pathLst>
                <a:path h="1482725">
                  <a:moveTo>
                    <a:pt x="0" y="0"/>
                  </a:moveTo>
                  <a:lnTo>
                    <a:pt x="0" y="1482331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24726" y="1396850"/>
              <a:ext cx="0" cy="1598930"/>
            </a:xfrm>
            <a:custGeom>
              <a:avLst/>
              <a:gdLst/>
              <a:ahLst/>
              <a:cxnLst/>
              <a:rect l="l" t="t" r="r" b="b"/>
              <a:pathLst>
                <a:path h="1598930">
                  <a:moveTo>
                    <a:pt x="0" y="0"/>
                  </a:moveTo>
                  <a:lnTo>
                    <a:pt x="0" y="1598777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80283" y="291943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</a:t>
            </a:r>
            <a:r>
              <a:rPr spc="5" dirty="0"/>
              <a:t>e</a:t>
            </a:r>
            <a:r>
              <a:rPr spc="-5" dirty="0"/>
              <a:t>g</a:t>
            </a:r>
            <a:r>
              <a:rPr dirty="0"/>
              <a:t>i</a:t>
            </a:r>
            <a:r>
              <a:rPr spc="-25" dirty="0"/>
              <a:t>st</a:t>
            </a:r>
            <a:r>
              <a:rPr spc="5" dirty="0"/>
              <a:t>e</a:t>
            </a:r>
            <a:r>
              <a:rPr dirty="0"/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00065" y="1295400"/>
            <a:ext cx="953135" cy="29527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Click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‘Login’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021" y="779457"/>
            <a:ext cx="8107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Get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best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results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nature.com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registering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your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own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free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account.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021" y="1114737"/>
            <a:ext cx="201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Step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1: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Click ‘Login’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741" y="2907266"/>
            <a:ext cx="551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Step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2: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Register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for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single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sign-on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access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across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nature.com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17738" y="3544404"/>
            <a:ext cx="7243445" cy="2733675"/>
            <a:chOff x="1517738" y="3544404"/>
            <a:chExt cx="7243445" cy="27336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738" y="3544404"/>
              <a:ext cx="7153272" cy="27336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39531" y="4729675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>
                  <a:moveTo>
                    <a:pt x="3210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39524" y="468522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6387" y="4258297"/>
            <a:ext cx="949325" cy="64643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 marR="11239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Fill</a:t>
            </a:r>
            <a:r>
              <a:rPr sz="12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out</a:t>
            </a:r>
            <a:r>
              <a:rPr sz="1200" spc="-4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your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contact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n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orm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4226" y="4451642"/>
            <a:ext cx="1036319" cy="64643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63500" marR="83185">
              <a:lnSpc>
                <a:spcPct val="100000"/>
              </a:lnSpc>
              <a:spcBef>
                <a:spcPts val="34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Or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log in if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'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ea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y 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registered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05468" y="4766573"/>
            <a:ext cx="355600" cy="107950"/>
            <a:chOff x="1105468" y="4766573"/>
            <a:chExt cx="355600" cy="107950"/>
          </a:xfrm>
        </p:grpSpPr>
        <p:sp>
          <p:nvSpPr>
            <p:cNvPr id="20" name="object 20"/>
            <p:cNvSpPr/>
            <p:nvPr/>
          </p:nvSpPr>
          <p:spPr>
            <a:xfrm>
              <a:off x="1105468" y="4820551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0" y="0"/>
                  </a:moveTo>
                  <a:lnTo>
                    <a:pt x="345782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5054" y="477609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4" y="1758061"/>
            <a:ext cx="8994305" cy="861319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5" idx="3"/>
          </p:cNvCxnSpPr>
          <p:nvPr/>
        </p:nvCxnSpPr>
        <p:spPr>
          <a:xfrm>
            <a:off x="6553200" y="1443038"/>
            <a:ext cx="2221026" cy="41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321" y="606234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</a:t>
            </a:r>
            <a:r>
              <a:rPr spc="5" dirty="0"/>
              <a:t>e</a:t>
            </a:r>
            <a:r>
              <a:rPr spc="-5" dirty="0"/>
              <a:t>g</a:t>
            </a:r>
            <a:r>
              <a:rPr dirty="0"/>
              <a:t>i</a:t>
            </a:r>
            <a:r>
              <a:rPr spc="-25" dirty="0"/>
              <a:t>st</a:t>
            </a:r>
            <a:r>
              <a:rPr spc="5" dirty="0"/>
              <a:t>e</a:t>
            </a:r>
            <a:r>
              <a:rPr dirty="0"/>
              <a:t>r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4450" y="1937740"/>
            <a:ext cx="5000620" cy="36861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9937" y="1003216"/>
            <a:ext cx="7960359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Step</a:t>
            </a:r>
            <a:r>
              <a:rPr sz="1800" spc="-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3: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45" dirty="0">
                <a:solidFill>
                  <a:srgbClr val="476A7D"/>
                </a:solidFill>
                <a:latin typeface="Calibri"/>
                <a:cs typeface="Calibri"/>
              </a:rPr>
              <a:t>Tell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us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bit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more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about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yourself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so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that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we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suggest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alerts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that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may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be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interest.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321" y="510222"/>
            <a:ext cx="79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</a:t>
            </a:r>
            <a:r>
              <a:rPr spc="5" dirty="0"/>
              <a:t>e</a:t>
            </a:r>
            <a:r>
              <a:rPr spc="-5" dirty="0"/>
              <a:t>g</a:t>
            </a:r>
            <a:r>
              <a:rPr dirty="0"/>
              <a:t>i</a:t>
            </a:r>
            <a:r>
              <a:rPr spc="-25" dirty="0"/>
              <a:t>st</a:t>
            </a:r>
            <a:r>
              <a:rPr spc="5" dirty="0"/>
              <a:t>e</a:t>
            </a:r>
            <a:r>
              <a:rPr dirty="0"/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926" y="1003256"/>
            <a:ext cx="8717280" cy="9093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Step</a:t>
            </a:r>
            <a:r>
              <a:rPr sz="1800" spc="-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4:</a:t>
            </a:r>
            <a:endParaRPr sz="180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Select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preferred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alerts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76A7D"/>
                </a:solidFill>
                <a:latin typeface="Calibri"/>
                <a:cs typeface="Calibri"/>
              </a:rPr>
              <a:t>stay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up-to-date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with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research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your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 field.</a:t>
            </a:r>
            <a:r>
              <a:rPr sz="1800" spc="3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Preferences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be </a:t>
            </a:r>
            <a:r>
              <a:rPr sz="1800" spc="-39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updated</a:t>
            </a:r>
            <a:r>
              <a:rPr sz="18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76A7D"/>
                </a:solidFill>
                <a:latin typeface="Calibri"/>
                <a:cs typeface="Calibri"/>
              </a:rPr>
              <a:t>any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525" y="1975341"/>
            <a:ext cx="7610474" cy="42957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320" y="510222"/>
            <a:ext cx="13048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30" dirty="0"/>
              <a:t>Overview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6320" y="1003256"/>
            <a:ext cx="8717280" cy="59759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GB" sz="1800" spc="-10" dirty="0">
                <a:solidFill>
                  <a:srgbClr val="476A7D"/>
                </a:solidFill>
                <a:latin typeface="Calibri"/>
                <a:cs typeface="Calibri"/>
              </a:rPr>
              <a:t>Lastly, for an overview of all you need to discove</a:t>
            </a:r>
            <a:r>
              <a:rPr lang="en-GB" spc="-10" dirty="0">
                <a:solidFill>
                  <a:srgbClr val="476A7D"/>
                </a:solidFill>
                <a:latin typeface="Calibri"/>
                <a:cs typeface="Calibri"/>
              </a:rPr>
              <a:t>r content, or to understand our author services, scroll down to the very end of the nature.com homepage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180"/>
          <a:stretch/>
        </p:blipFill>
        <p:spPr>
          <a:xfrm>
            <a:off x="228600" y="1874624"/>
            <a:ext cx="9456846" cy="42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777" y="1097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3089" y="701768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Accessibility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9785" y="1273795"/>
            <a:ext cx="841184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90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Nature.com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committed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making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our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website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accessible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possible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everyone, </a:t>
            </a:r>
            <a:r>
              <a:rPr sz="1800" spc="-39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including</a:t>
            </a:r>
            <a:r>
              <a:rPr sz="1800" spc="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those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with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visual,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hearing,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cognitive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motor impairments.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67310">
              <a:lnSpc>
                <a:spcPct val="100000"/>
              </a:lnSpc>
            </a:pPr>
            <a:r>
              <a:rPr sz="1800" spc="-25" dirty="0">
                <a:solidFill>
                  <a:srgbClr val="57585B"/>
                </a:solidFill>
                <a:latin typeface="Calibri"/>
                <a:cs typeface="Calibri"/>
              </a:rPr>
              <a:t>We're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constantly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working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7585B"/>
                </a:solidFill>
                <a:latin typeface="Calibri"/>
                <a:cs typeface="Calibri"/>
              </a:rPr>
              <a:t>towards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improving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accessibility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our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website</a:t>
            </a:r>
            <a:r>
              <a:rPr sz="1800" spc="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 ensure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we </a:t>
            </a:r>
            <a:r>
              <a:rPr sz="1800" spc="-39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provide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equal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access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 all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our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users.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part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our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commitment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7585B"/>
                </a:solidFill>
                <a:latin typeface="Calibri"/>
                <a:cs typeface="Calibri"/>
              </a:rPr>
              <a:t>accessibility,</a:t>
            </a:r>
            <a:r>
              <a:rPr sz="1800" spc="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we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ensure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that our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website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is</a:t>
            </a:r>
            <a:r>
              <a:rPr sz="1800" spc="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compatible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with: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Recent</a:t>
            </a:r>
            <a:r>
              <a:rPr sz="18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versions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 of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popular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screen</a:t>
            </a:r>
            <a:r>
              <a:rPr sz="18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7585B"/>
                </a:solidFill>
                <a:latin typeface="Calibri"/>
                <a:cs typeface="Calibri"/>
              </a:rPr>
              <a:t>readers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Operating </a:t>
            </a:r>
            <a:r>
              <a:rPr sz="1800" spc="-20" dirty="0">
                <a:solidFill>
                  <a:srgbClr val="57585B"/>
                </a:solidFill>
                <a:latin typeface="Calibri"/>
                <a:cs typeface="Calibri"/>
              </a:rPr>
              <a:t>system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 screen 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magnifiers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Speech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recognition</a:t>
            </a:r>
            <a:r>
              <a:rPr sz="1800" spc="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software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Operating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7585B"/>
                </a:solidFill>
                <a:latin typeface="Calibri"/>
                <a:cs typeface="Calibri"/>
              </a:rPr>
              <a:t>system</a:t>
            </a:r>
            <a:r>
              <a:rPr sz="1800" spc="-5" dirty="0">
                <a:solidFill>
                  <a:srgbClr val="57585B"/>
                </a:solidFill>
                <a:latin typeface="Calibri"/>
                <a:cs typeface="Calibri"/>
              </a:rPr>
              <a:t> speech</a:t>
            </a:r>
            <a:r>
              <a:rPr sz="1800" spc="-10" dirty="0">
                <a:solidFill>
                  <a:srgbClr val="57585B"/>
                </a:solidFill>
                <a:latin typeface="Calibri"/>
                <a:cs typeface="Calibri"/>
              </a:rPr>
              <a:t> packages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3418840">
              <a:lnSpc>
                <a:spcPct val="100000"/>
              </a:lnSpc>
            </a:pP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For more</a:t>
            </a:r>
            <a:r>
              <a:rPr sz="18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76A7D"/>
                </a:solidFill>
                <a:latin typeface="Calibri"/>
                <a:cs typeface="Calibri"/>
              </a:rPr>
              <a:t>information,</a:t>
            </a:r>
            <a:r>
              <a:rPr sz="18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76A7D"/>
                </a:solidFill>
                <a:latin typeface="Calibri"/>
                <a:cs typeface="Calibri"/>
              </a:rPr>
              <a:t>visit: </a:t>
            </a:r>
            <a:r>
              <a:rPr sz="18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3B9CD6"/>
                </a:solidFill>
                <a:uFill>
                  <a:solidFill>
                    <a:srgbClr val="3B9CD6"/>
                  </a:solidFill>
                </a:uFill>
                <a:latin typeface="Calibri"/>
                <a:cs typeface="Calibri"/>
                <a:hlinkClick r:id="rId3"/>
              </a:rPr>
              <a:t>https://www.nature.com/info/accessibility-statement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600" y="0"/>
            <a:ext cx="9371965" cy="6515734"/>
            <a:chOff x="534600" y="0"/>
            <a:chExt cx="9371965" cy="6515734"/>
          </a:xfrm>
        </p:grpSpPr>
        <p:sp>
          <p:nvSpPr>
            <p:cNvPr id="3" name="object 3"/>
            <p:cNvSpPr/>
            <p:nvPr/>
          </p:nvSpPr>
          <p:spPr>
            <a:xfrm>
              <a:off x="534600" y="0"/>
              <a:ext cx="9371965" cy="5958205"/>
            </a:xfrm>
            <a:custGeom>
              <a:avLst/>
              <a:gdLst/>
              <a:ahLst/>
              <a:cxnLst/>
              <a:rect l="l" t="t" r="r" b="b"/>
              <a:pathLst>
                <a:path w="9371965" h="5958205">
                  <a:moveTo>
                    <a:pt x="9371406" y="0"/>
                  </a:moveTo>
                  <a:lnTo>
                    <a:pt x="0" y="0"/>
                  </a:lnTo>
                  <a:lnTo>
                    <a:pt x="0" y="5322887"/>
                  </a:lnTo>
                  <a:lnTo>
                    <a:pt x="7089" y="5394587"/>
                  </a:lnTo>
                  <a:lnTo>
                    <a:pt x="14924" y="5436905"/>
                  </a:lnTo>
                  <a:lnTo>
                    <a:pt x="25798" y="5482141"/>
                  </a:lnTo>
                  <a:lnTo>
                    <a:pt x="39849" y="5529252"/>
                  </a:lnTo>
                  <a:lnTo>
                    <a:pt x="57210" y="5577193"/>
                  </a:lnTo>
                  <a:lnTo>
                    <a:pt x="78019" y="5624919"/>
                  </a:lnTo>
                  <a:lnTo>
                    <a:pt x="102411" y="5671386"/>
                  </a:lnTo>
                  <a:lnTo>
                    <a:pt x="130521" y="5715549"/>
                  </a:lnTo>
                  <a:lnTo>
                    <a:pt x="162484" y="5756365"/>
                  </a:lnTo>
                  <a:lnTo>
                    <a:pt x="198437" y="5792787"/>
                  </a:lnTo>
                  <a:lnTo>
                    <a:pt x="249190" y="5834783"/>
                  </a:lnTo>
                  <a:lnTo>
                    <a:pt x="297100" y="5868340"/>
                  </a:lnTo>
                  <a:lnTo>
                    <a:pt x="342362" y="5894556"/>
                  </a:lnTo>
                  <a:lnTo>
                    <a:pt x="385171" y="5914526"/>
                  </a:lnTo>
                  <a:lnTo>
                    <a:pt x="425723" y="5929349"/>
                  </a:lnTo>
                  <a:lnTo>
                    <a:pt x="464213" y="5940123"/>
                  </a:lnTo>
                  <a:lnTo>
                    <a:pt x="535787" y="5953912"/>
                  </a:lnTo>
                  <a:lnTo>
                    <a:pt x="591209" y="5958119"/>
                  </a:lnTo>
                  <a:lnTo>
                    <a:pt x="645950" y="5955446"/>
                  </a:lnTo>
                  <a:lnTo>
                    <a:pt x="696792" y="5948924"/>
                  </a:lnTo>
                  <a:lnTo>
                    <a:pt x="740515" y="5941582"/>
                  </a:lnTo>
                  <a:lnTo>
                    <a:pt x="773899" y="5936449"/>
                  </a:lnTo>
                  <a:lnTo>
                    <a:pt x="9371406" y="3503612"/>
                  </a:lnTo>
                  <a:lnTo>
                    <a:pt x="9371406" y="0"/>
                  </a:lnTo>
                  <a:close/>
                </a:path>
              </a:pathLst>
            </a:custGeom>
            <a:solidFill>
              <a:srgbClr val="8F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64623" y="0"/>
              <a:ext cx="347980" cy="482600"/>
            </a:xfrm>
            <a:custGeom>
              <a:avLst/>
              <a:gdLst/>
              <a:ahLst/>
              <a:cxnLst/>
              <a:rect l="l" t="t" r="r" b="b"/>
              <a:pathLst>
                <a:path w="347979" h="482600">
                  <a:moveTo>
                    <a:pt x="347662" y="0"/>
                  </a:moveTo>
                  <a:lnTo>
                    <a:pt x="0" y="0"/>
                  </a:lnTo>
                  <a:lnTo>
                    <a:pt x="0" y="458520"/>
                  </a:lnTo>
                  <a:lnTo>
                    <a:pt x="2081" y="467157"/>
                  </a:lnTo>
                  <a:lnTo>
                    <a:pt x="7964" y="474691"/>
                  </a:lnTo>
                  <a:lnTo>
                    <a:pt x="17107" y="480019"/>
                  </a:lnTo>
                  <a:lnTo>
                    <a:pt x="28968" y="482041"/>
                  </a:lnTo>
                  <a:lnTo>
                    <a:pt x="37668" y="482041"/>
                  </a:lnTo>
                  <a:lnTo>
                    <a:pt x="347662" y="405625"/>
                  </a:lnTo>
                  <a:lnTo>
                    <a:pt x="347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9068" y="6413325"/>
              <a:ext cx="1055555" cy="1018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24" y="1691038"/>
            <a:ext cx="3778885" cy="5166995"/>
            <a:chOff x="5849124" y="1691038"/>
            <a:chExt cx="3778885" cy="5166995"/>
          </a:xfrm>
        </p:grpSpPr>
        <p:sp>
          <p:nvSpPr>
            <p:cNvPr id="8" name="object 8"/>
            <p:cNvSpPr/>
            <p:nvPr/>
          </p:nvSpPr>
          <p:spPr>
            <a:xfrm>
              <a:off x="5849124" y="5637542"/>
              <a:ext cx="3778885" cy="1220470"/>
            </a:xfrm>
            <a:custGeom>
              <a:avLst/>
              <a:gdLst/>
              <a:ahLst/>
              <a:cxnLst/>
              <a:rect l="l" t="t" r="r" b="b"/>
              <a:pathLst>
                <a:path w="3778884" h="1220470">
                  <a:moveTo>
                    <a:pt x="3778516" y="0"/>
                  </a:moveTo>
                  <a:lnTo>
                    <a:pt x="0" y="0"/>
                  </a:lnTo>
                  <a:lnTo>
                    <a:pt x="0" y="1220457"/>
                  </a:lnTo>
                  <a:lnTo>
                    <a:pt x="3778516" y="1220457"/>
                  </a:lnTo>
                  <a:lnTo>
                    <a:pt x="377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0481" y="6037649"/>
              <a:ext cx="3170058" cy="3059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47469" y="1695800"/>
              <a:ext cx="3362960" cy="0"/>
            </a:xfrm>
            <a:custGeom>
              <a:avLst/>
              <a:gdLst/>
              <a:ahLst/>
              <a:cxnLst/>
              <a:rect l="l" t="t" r="r" b="b"/>
              <a:pathLst>
                <a:path w="3362959">
                  <a:moveTo>
                    <a:pt x="0" y="0"/>
                  </a:moveTo>
                  <a:lnTo>
                    <a:pt x="336279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7473" y="1795225"/>
              <a:ext cx="1176525" cy="7725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034769" y="1436373"/>
            <a:ext cx="171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story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behind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00773" y="1738087"/>
            <a:ext cx="2041525" cy="187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309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Antarctica meltdown could </a:t>
            </a:r>
            <a:r>
              <a:rPr sz="10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double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sea level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Researchers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Pennsylvania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State University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considering</a:t>
            </a:r>
            <a:r>
              <a:rPr sz="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quickly</a:t>
            </a:r>
            <a:r>
              <a:rPr sz="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glacial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ice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melt</a:t>
            </a:r>
            <a:r>
              <a:rPr sz="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in Antarctica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raise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sea levels.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updating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models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with new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discoveries</a:t>
            </a:r>
            <a:r>
              <a:rPr sz="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comparing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sea-level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events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they predict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 melting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Antarctica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raise </a:t>
            </a:r>
            <a:r>
              <a:rPr sz="8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oceans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 than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by the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end of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century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greenhouse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 emissions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continued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unabated,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roughly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doubling</a:t>
            </a:r>
            <a:r>
              <a:rPr sz="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sea- 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estimates.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seas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sz="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the world’s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coastlines</a:t>
            </a:r>
            <a:r>
              <a:rPr sz="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underwater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risk of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flooding</a:t>
            </a:r>
            <a:r>
              <a:rPr sz="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and storm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surges.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2800" y="1059862"/>
            <a:ext cx="4206240" cy="161326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80"/>
              </a:spcBef>
            </a:pPr>
            <a:r>
              <a:rPr sz="2000" b="0" spc="-10" dirty="0">
                <a:solidFill>
                  <a:srgbClr val="FFFFFF"/>
                </a:solidFill>
              </a:rPr>
              <a:t>Nature.com</a:t>
            </a:r>
            <a:r>
              <a:rPr lang="en-GB" sz="2000" b="0" spc="-10" dirty="0">
                <a:solidFill>
                  <a:srgbClr val="FFFFFF"/>
                </a:solidFill>
              </a:rPr>
              <a:t> </a:t>
            </a:r>
            <a:r>
              <a:rPr sz="2000" b="0" spc="-10" dirty="0">
                <a:solidFill>
                  <a:srgbClr val="FFFFFF"/>
                </a:solidFill>
              </a:rPr>
              <a:t>is home to</a:t>
            </a:r>
            <a:r>
              <a:rPr lang="en-GB" sz="2000" b="0" spc="-10" dirty="0">
                <a:solidFill>
                  <a:srgbClr val="FFFFFF"/>
                </a:solidFill>
              </a:rPr>
              <a:t> </a:t>
            </a:r>
            <a:r>
              <a:rPr lang="en-GB" sz="2000" b="0" i="1" spc="-10" dirty="0">
                <a:solidFill>
                  <a:srgbClr val="FFFFFF"/>
                </a:solidFill>
              </a:rPr>
              <a:t>Nature</a:t>
            </a:r>
            <a:r>
              <a:rPr lang="en-GB" sz="2000" b="0" spc="-10" dirty="0">
                <a:solidFill>
                  <a:srgbClr val="FFFFFF"/>
                </a:solidFill>
              </a:rPr>
              <a:t> and </a:t>
            </a:r>
            <a:r>
              <a:rPr sz="2000" b="0" spc="-10" dirty="0">
                <a:solidFill>
                  <a:srgbClr val="FFFFFF"/>
                </a:solidFill>
              </a:rPr>
              <a:t>Nature</a:t>
            </a:r>
            <a:r>
              <a:rPr lang="en-GB" sz="2000" b="0" spc="-10" dirty="0">
                <a:solidFill>
                  <a:srgbClr val="FFFFFF"/>
                </a:solidFill>
              </a:rPr>
              <a:t> Portfolio</a:t>
            </a:r>
            <a:r>
              <a:rPr sz="2000" b="0" spc="-10" dirty="0">
                <a:solidFill>
                  <a:srgbClr val="FFFFFF"/>
                </a:solidFill>
              </a:rPr>
              <a:t> journals</a:t>
            </a:r>
            <a:r>
              <a:rPr lang="en-GB" sz="2000" b="0" spc="-10" dirty="0">
                <a:solidFill>
                  <a:srgbClr val="FFFFFF"/>
                </a:solidFill>
              </a:rPr>
              <a:t>. We publish not only primary research but also reviews, critical comment, news and analysis.</a:t>
            </a:r>
            <a:r>
              <a:rPr sz="2000" b="0" spc="-1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0415" y="2991485"/>
            <a:ext cx="4172585" cy="970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8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navigate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homepage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use our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search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functionality.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06" y="2427345"/>
            <a:ext cx="7484744" cy="31105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2147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Visit</a:t>
            </a:r>
            <a:r>
              <a:rPr spc="-75" dirty="0"/>
              <a:t> </a:t>
            </a:r>
            <a:r>
              <a:rPr u="sng" spc="-15" dirty="0">
                <a:solidFill>
                  <a:srgbClr val="3B9CD6"/>
                </a:solidFill>
                <a:uFill>
                  <a:solidFill>
                    <a:srgbClr val="3B9CD6"/>
                  </a:solidFill>
                </a:uFill>
                <a:hlinkClick r:id="rId4"/>
              </a:rPr>
              <a:t>www.nature.com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4" y="754359"/>
            <a:ext cx="7801609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Find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significant</a:t>
            </a:r>
            <a:r>
              <a:rPr sz="20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research,</a:t>
            </a:r>
            <a:r>
              <a:rPr sz="20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browse</a:t>
            </a:r>
            <a:r>
              <a:rPr sz="20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related</a:t>
            </a:r>
            <a:r>
              <a:rPr sz="2000" spc="4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content,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manage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personal</a:t>
            </a:r>
            <a:r>
              <a:rPr sz="20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settings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spc="-5" dirty="0">
                <a:solidFill>
                  <a:srgbClr val="476A7D"/>
                </a:solidFill>
                <a:latin typeface="Calibri"/>
                <a:cs typeface="Calibri"/>
              </a:rPr>
              <a:t>(Some</a:t>
            </a:r>
            <a:r>
              <a:rPr sz="12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76A7D"/>
                </a:solidFill>
                <a:latin typeface="Calibri"/>
                <a:cs typeface="Calibri"/>
              </a:rPr>
              <a:t>users</a:t>
            </a:r>
            <a:r>
              <a:rPr sz="12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76A7D"/>
                </a:solidFill>
                <a:latin typeface="Calibri"/>
                <a:cs typeface="Calibri"/>
              </a:rPr>
              <a:t>may</a:t>
            </a:r>
            <a:r>
              <a:rPr sz="1200" spc="-5" dirty="0">
                <a:solidFill>
                  <a:srgbClr val="476A7D"/>
                </a:solidFill>
                <a:latin typeface="Calibri"/>
                <a:cs typeface="Calibri"/>
              </a:rPr>
              <a:t> see</a:t>
            </a:r>
            <a:r>
              <a:rPr sz="12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76A7D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76A7D"/>
                </a:solidFill>
                <a:latin typeface="Calibri"/>
                <a:cs typeface="Calibri"/>
              </a:rPr>
              <a:t>slightly</a:t>
            </a:r>
            <a:r>
              <a:rPr sz="12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76A7D"/>
                </a:solidFill>
                <a:latin typeface="Calibri"/>
                <a:cs typeface="Calibri"/>
              </a:rPr>
              <a:t>different</a:t>
            </a:r>
            <a:r>
              <a:rPr sz="1200" spc="-4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76A7D"/>
                </a:solidFill>
                <a:latin typeface="Calibri"/>
                <a:cs typeface="Calibri"/>
              </a:rPr>
              <a:t>layout)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219" y="1538737"/>
            <a:ext cx="158369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54610" marR="168275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Drop down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quick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links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popular</a:t>
            </a:r>
            <a:r>
              <a:rPr sz="1200" spc="-6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pages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9361" y="5663400"/>
            <a:ext cx="2107439" cy="627736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30810" marR="293370">
              <a:lnSpc>
                <a:spcPct val="100000"/>
              </a:lnSpc>
              <a:spcBef>
                <a:spcPts val="575"/>
              </a:spcBef>
            </a:pPr>
            <a:r>
              <a:rPr lang="en-GB" sz="1200" spc="-35" dirty="0">
                <a:solidFill>
                  <a:srgbClr val="57585B"/>
                </a:solidFill>
                <a:latin typeface="Calibri"/>
                <a:cs typeface="Calibri"/>
              </a:rPr>
              <a:t>Breaking</a:t>
            </a:r>
            <a:r>
              <a:rPr sz="12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news stories from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lang="en-GB" sz="1200" spc="-10" dirty="0">
                <a:solidFill>
                  <a:srgbClr val="57585B"/>
                </a:solidFill>
                <a:latin typeface="Calibri"/>
                <a:cs typeface="Calibri"/>
              </a:rPr>
              <a:t>the global scientific agenda are published here.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7778" y="1547898"/>
            <a:ext cx="158369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25730" marR="187960">
              <a:lnSpc>
                <a:spcPct val="100000"/>
              </a:lnSpc>
              <a:spcBef>
                <a:spcPts val="59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All types of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ub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sc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pt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ion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pt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io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46" y="1547898"/>
            <a:ext cx="140081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37795" marR="156845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Search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find</a:t>
            </a:r>
            <a:r>
              <a:rPr sz="12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content</a:t>
            </a:r>
            <a:r>
              <a:rPr sz="1200" spc="-4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you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need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8648" y="1565746"/>
            <a:ext cx="1820545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78435">
              <a:lnSpc>
                <a:spcPct val="100000"/>
              </a:lnSpc>
              <a:spcBef>
                <a:spcPts val="395"/>
              </a:spcBef>
            </a:pP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Register,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access your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nature.com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account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81000" y="2096197"/>
            <a:ext cx="371845" cy="72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45487" y="4622633"/>
            <a:ext cx="250113" cy="104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2080730"/>
            <a:ext cx="575338" cy="66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68858" y="2062882"/>
            <a:ext cx="0" cy="75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145434" y="2107097"/>
            <a:ext cx="226540" cy="35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9"/>
          <p:cNvSpPr txBox="1"/>
          <p:nvPr/>
        </p:nvSpPr>
        <p:spPr>
          <a:xfrm>
            <a:off x="4611496" y="1564635"/>
            <a:ext cx="1583690" cy="44563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25730" marR="187960">
              <a:lnSpc>
                <a:spcPct val="100000"/>
              </a:lnSpc>
              <a:spcBef>
                <a:spcPts val="595"/>
              </a:spcBef>
            </a:pPr>
            <a:r>
              <a:rPr lang="en-GB" sz="1200" dirty="0">
                <a:solidFill>
                  <a:srgbClr val="57585B"/>
                </a:solidFill>
                <a:latin typeface="Calibri"/>
                <a:cs typeface="Calibri"/>
              </a:rPr>
              <a:t>Browse all Nature Portfolio journals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523104" y="2004530"/>
            <a:ext cx="1287852" cy="45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6411329"/>
            <a:ext cx="1405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57585B"/>
                </a:solidFill>
                <a:latin typeface="Calibri"/>
                <a:cs typeface="Calibri"/>
              </a:rPr>
              <a:t>SN</a:t>
            </a:r>
            <a:r>
              <a:rPr sz="100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7585B"/>
                </a:solidFill>
                <a:latin typeface="Calibri"/>
                <a:cs typeface="Calibri"/>
              </a:rPr>
              <a:t>Presentation</a:t>
            </a:r>
            <a:r>
              <a:rPr sz="10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7585B"/>
                </a:solidFill>
                <a:latin typeface="Calibri"/>
                <a:cs typeface="Calibri"/>
              </a:rPr>
              <a:t>title / date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58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</a:t>
            </a:r>
            <a:r>
              <a:rPr spc="5" dirty="0"/>
              <a:t>enu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364" y="686119"/>
            <a:ext cx="8188959" cy="81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Use</a:t>
            </a:r>
            <a:r>
              <a:rPr sz="20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Menu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button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to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take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shortcuts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navigate</a:t>
            </a:r>
            <a:r>
              <a:rPr sz="20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76A7D"/>
                </a:solidFill>
                <a:latin typeface="Calibri"/>
                <a:cs typeface="Calibri"/>
              </a:rPr>
              <a:t>Nature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and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related</a:t>
            </a:r>
            <a:r>
              <a:rPr lang="en-GB" sz="2000" spc="-15" dirty="0">
                <a:solidFill>
                  <a:srgbClr val="476A7D"/>
                </a:solidFill>
                <a:latin typeface="Calibri"/>
                <a:cs typeface="Calibri"/>
              </a:rPr>
              <a:t> research published by</a:t>
            </a:r>
            <a:r>
              <a:rPr sz="20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Nature</a:t>
            </a:r>
            <a:r>
              <a:rPr lang="en-GB" sz="2000" spc="-10" dirty="0">
                <a:solidFill>
                  <a:srgbClr val="476A7D"/>
                </a:solidFill>
                <a:latin typeface="Calibri"/>
                <a:cs typeface="Calibri"/>
              </a:rPr>
              <a:t> Portfolio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dirty="0">
                <a:solidFill>
                  <a:srgbClr val="476A7D"/>
                </a:solidFill>
                <a:latin typeface="Calibri"/>
                <a:cs typeface="Calibri"/>
              </a:rPr>
              <a:t>(Some</a:t>
            </a:r>
            <a:r>
              <a:rPr sz="1100" spc="-3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76A7D"/>
                </a:solidFill>
                <a:latin typeface="Calibri"/>
                <a:cs typeface="Calibri"/>
              </a:rPr>
              <a:t>users</a:t>
            </a:r>
            <a:r>
              <a:rPr sz="11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76A7D"/>
                </a:solidFill>
                <a:latin typeface="Calibri"/>
                <a:cs typeface="Calibri"/>
              </a:rPr>
              <a:t>may</a:t>
            </a:r>
            <a:r>
              <a:rPr sz="11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76A7D"/>
                </a:solidFill>
                <a:latin typeface="Calibri"/>
                <a:cs typeface="Calibri"/>
              </a:rPr>
              <a:t>see</a:t>
            </a:r>
            <a:r>
              <a:rPr sz="11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76A7D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76A7D"/>
                </a:solidFill>
                <a:latin typeface="Calibri"/>
                <a:cs typeface="Calibri"/>
              </a:rPr>
              <a:t>slightly</a:t>
            </a:r>
            <a:r>
              <a:rPr sz="1100" spc="-3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476A7D"/>
                </a:solidFill>
                <a:latin typeface="Calibri"/>
                <a:cs typeface="Calibri"/>
              </a:rPr>
              <a:t>different</a:t>
            </a:r>
            <a:r>
              <a:rPr sz="11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76A7D"/>
                </a:solidFill>
                <a:latin typeface="Calibri"/>
                <a:cs typeface="Calibri"/>
              </a:rPr>
              <a:t>layout)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7975" y="1580832"/>
            <a:ext cx="158369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1915" marR="116205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Drop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down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links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popular</a:t>
            </a:r>
            <a:r>
              <a:rPr sz="1200" spc="-5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pages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7288" y="1546898"/>
            <a:ext cx="1760855" cy="50101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26364" marR="302260">
              <a:lnSpc>
                <a:spcPct val="100000"/>
              </a:lnSpc>
              <a:spcBef>
                <a:spcPts val="57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Quick links 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take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users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specific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areas</a:t>
            </a:r>
            <a:endParaRPr sz="120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86420" y="2095816"/>
            <a:ext cx="533400" cy="930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36" y="2214270"/>
            <a:ext cx="4677236" cy="384153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4953001" y="2057400"/>
            <a:ext cx="76199" cy="46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501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Latest</a:t>
            </a:r>
            <a:r>
              <a:rPr spc="-45" dirty="0"/>
              <a:t> </a:t>
            </a:r>
            <a:r>
              <a:rPr spc="-10" dirty="0"/>
              <a:t>Research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3" y="754359"/>
            <a:ext cx="7426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Constantly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updated,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latest</a:t>
            </a:r>
            <a:r>
              <a:rPr sz="2000" spc="4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news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 top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stories</a:t>
            </a:r>
            <a:r>
              <a:rPr sz="20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across</a:t>
            </a:r>
            <a:r>
              <a:rPr sz="2000" spc="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476A7D"/>
                </a:solidFill>
                <a:latin typeface="Calibri"/>
                <a:cs typeface="Calibri"/>
              </a:rPr>
              <a:t>Nature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5863" y="1593722"/>
            <a:ext cx="1724025" cy="432811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53670" marR="235585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selection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articles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from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across</a:t>
            </a:r>
            <a:r>
              <a:rPr sz="1200" spc="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57585B"/>
                </a:solidFill>
                <a:latin typeface="Calibri"/>
                <a:cs typeface="Calibri"/>
              </a:rPr>
              <a:t>Nature</a:t>
            </a:r>
            <a:endParaRPr sz="1200" i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2007" y="1650885"/>
            <a:ext cx="1995805" cy="607859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Clicking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on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endParaRPr sz="1200" dirty="0">
              <a:latin typeface="Calibri"/>
              <a:cs typeface="Calibri"/>
            </a:endParaRPr>
          </a:p>
          <a:p>
            <a:pPr marL="91440" marR="239395">
              <a:lnSpc>
                <a:spcPct val="100000"/>
              </a:lnSpc>
            </a:pP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cover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will 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take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users to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current</a:t>
            </a:r>
            <a:r>
              <a:rPr sz="12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issue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 of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57585B"/>
                </a:solidFill>
                <a:latin typeface="Calibri"/>
                <a:cs typeface="Calibri"/>
              </a:rPr>
              <a:t>Nature</a:t>
            </a:r>
            <a:endParaRPr sz="1200" i="1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98511" y="1907357"/>
            <a:ext cx="537210" cy="792480"/>
            <a:chOff x="2498511" y="1907357"/>
            <a:chExt cx="537210" cy="792480"/>
          </a:xfrm>
        </p:grpSpPr>
        <p:sp>
          <p:nvSpPr>
            <p:cNvPr id="9" name="object 9"/>
            <p:cNvSpPr/>
            <p:nvPr/>
          </p:nvSpPr>
          <p:spPr>
            <a:xfrm>
              <a:off x="2508037" y="1916882"/>
              <a:ext cx="518159" cy="773430"/>
            </a:xfrm>
            <a:custGeom>
              <a:avLst/>
              <a:gdLst/>
              <a:ahLst/>
              <a:cxnLst/>
              <a:rect l="l" t="t" r="r" b="b"/>
              <a:pathLst>
                <a:path w="518160" h="773430">
                  <a:moveTo>
                    <a:pt x="517829" y="0"/>
                  </a:moveTo>
                  <a:lnTo>
                    <a:pt x="0" y="77343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8036" y="2602265"/>
              <a:ext cx="79375" cy="88265"/>
            </a:xfrm>
            <a:custGeom>
              <a:avLst/>
              <a:gdLst/>
              <a:ahLst/>
              <a:cxnLst/>
              <a:rect l="l" t="t" r="r" b="b"/>
              <a:pathLst>
                <a:path w="79375" h="88264">
                  <a:moveTo>
                    <a:pt x="5448" y="0"/>
                  </a:moveTo>
                  <a:lnTo>
                    <a:pt x="0" y="88049"/>
                  </a:lnTo>
                  <a:lnTo>
                    <a:pt x="79324" y="49453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14036" y="2315556"/>
            <a:ext cx="551180" cy="427355"/>
            <a:chOff x="7714036" y="2315556"/>
            <a:chExt cx="551180" cy="427355"/>
          </a:xfrm>
        </p:grpSpPr>
        <p:sp>
          <p:nvSpPr>
            <p:cNvPr id="12" name="object 12"/>
            <p:cNvSpPr/>
            <p:nvPr/>
          </p:nvSpPr>
          <p:spPr>
            <a:xfrm>
              <a:off x="7723561" y="2325081"/>
              <a:ext cx="532130" cy="408305"/>
            </a:xfrm>
            <a:custGeom>
              <a:avLst/>
              <a:gdLst/>
              <a:ahLst/>
              <a:cxnLst/>
              <a:rect l="l" t="t" r="r" b="b"/>
              <a:pathLst>
                <a:path w="532129" h="408305">
                  <a:moveTo>
                    <a:pt x="0" y="0"/>
                  </a:moveTo>
                  <a:lnTo>
                    <a:pt x="531660" y="407873"/>
                  </a:lnTo>
                </a:path>
              </a:pathLst>
            </a:custGeom>
            <a:ln w="19049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67710" y="2651302"/>
              <a:ext cx="87630" cy="81915"/>
            </a:xfrm>
            <a:custGeom>
              <a:avLst/>
              <a:gdLst/>
              <a:ahLst/>
              <a:cxnLst/>
              <a:rect l="l" t="t" r="r" b="b"/>
              <a:pathLst>
                <a:path w="87629" h="81914">
                  <a:moveTo>
                    <a:pt x="54114" y="0"/>
                  </a:moveTo>
                  <a:lnTo>
                    <a:pt x="87515" y="81648"/>
                  </a:lnTo>
                  <a:lnTo>
                    <a:pt x="0" y="70535"/>
                  </a:lnTo>
                </a:path>
              </a:pathLst>
            </a:custGeom>
            <a:ln w="19049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709" y="2832654"/>
            <a:ext cx="8534387" cy="32861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74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News</a:t>
            </a:r>
            <a:r>
              <a:rPr spc="-6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Comment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4" y="754359"/>
            <a:ext cx="7254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Keep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up-to-date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global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scientific</a:t>
            </a:r>
            <a:r>
              <a:rPr sz="2000" spc="3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news,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analysis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commentary.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00" y="1375407"/>
            <a:ext cx="3735070" cy="51498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3200" marR="305435">
              <a:lnSpc>
                <a:spcPct val="100000"/>
              </a:lnSpc>
              <a:spcBef>
                <a:spcPts val="56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Know where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you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are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on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nature.com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at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anytime with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"crumb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trail"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along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top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navigation</a:t>
            </a:r>
            <a:r>
              <a:rPr sz="1200" spc="-30" dirty="0">
                <a:solidFill>
                  <a:srgbClr val="57585B"/>
                </a:solidFill>
                <a:latin typeface="Calibri"/>
                <a:cs typeface="Calibri"/>
              </a:rPr>
              <a:t> bar.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2" y="2220842"/>
            <a:ext cx="8847507" cy="3516884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5473027" y="1375407"/>
            <a:ext cx="4204373" cy="625812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03200" marR="305435">
              <a:lnSpc>
                <a:spcPct val="100000"/>
              </a:lnSpc>
              <a:spcBef>
                <a:spcPts val="560"/>
              </a:spcBef>
            </a:pPr>
            <a:r>
              <a:rPr lang="en-GB" sz="1200" spc="-5" dirty="0">
                <a:solidFill>
                  <a:srgbClr val="57585B"/>
                </a:solidFill>
                <a:latin typeface="Calibri"/>
                <a:cs typeface="Calibri"/>
              </a:rPr>
              <a:t>Nature Portfolio editors both write editorial analyses and commission leading authorities to write opinions on developments in the field.  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05000" y="1890391"/>
            <a:ext cx="533400" cy="33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7400" y="2001219"/>
            <a:ext cx="304800" cy="127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855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T</a:t>
            </a:r>
            <a:r>
              <a:rPr spc="-30" dirty="0"/>
              <a:t>r</a:t>
            </a:r>
            <a:r>
              <a:rPr spc="5" dirty="0"/>
              <a:t>end</a:t>
            </a:r>
            <a:r>
              <a:rPr dirty="0"/>
              <a:t>i</a:t>
            </a:r>
            <a:r>
              <a:rPr spc="5" dirty="0"/>
              <a:t>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4" y="754359"/>
            <a:ext cx="82092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476A7D"/>
                </a:solidFill>
                <a:latin typeface="Calibri"/>
                <a:cs typeface="Calibri"/>
              </a:rPr>
              <a:t>Today's</a:t>
            </a:r>
            <a:r>
              <a:rPr sz="2000" spc="-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most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popular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articles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that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are</a:t>
            </a:r>
            <a:r>
              <a:rPr sz="20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being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shared,</a:t>
            </a:r>
            <a:r>
              <a:rPr sz="2000" spc="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liked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talked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about 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online.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Altmetric</a:t>
            </a:r>
            <a:r>
              <a:rPr sz="2000" spc="4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tracks</a:t>
            </a:r>
            <a:r>
              <a:rPr sz="20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article</a:t>
            </a:r>
            <a:r>
              <a:rPr sz="20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citations,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shares</a:t>
            </a:r>
            <a:r>
              <a:rPr sz="2000" spc="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social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platforms,</a:t>
            </a:r>
            <a:r>
              <a:rPr sz="2000" spc="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mentions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in </a:t>
            </a:r>
            <a:r>
              <a:rPr sz="2000" spc="-44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blogs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news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outlets.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4961" y="2187625"/>
            <a:ext cx="2394585" cy="622606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77165" marR="387985" algn="just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Colours indicate which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media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source</a:t>
            </a:r>
            <a:r>
              <a:rPr sz="1200" spc="-2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has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shared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Nature</a:t>
            </a:r>
            <a:r>
              <a:rPr lang="en-GB" sz="1200" spc="-5" dirty="0">
                <a:solidFill>
                  <a:srgbClr val="57585B"/>
                </a:solidFill>
                <a:latin typeface="Calibri"/>
                <a:cs typeface="Calibri"/>
              </a:rPr>
              <a:t> Portfolio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content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611" y="2828504"/>
            <a:ext cx="8124825" cy="2446655"/>
            <a:chOff x="797611" y="2828504"/>
            <a:chExt cx="8124825" cy="24466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611" y="3274681"/>
              <a:ext cx="8124824" cy="20002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73301" y="2838029"/>
              <a:ext cx="1066165" cy="1201420"/>
            </a:xfrm>
            <a:custGeom>
              <a:avLst/>
              <a:gdLst/>
              <a:ahLst/>
              <a:cxnLst/>
              <a:rect l="l" t="t" r="r" b="b"/>
              <a:pathLst>
                <a:path w="1066164" h="1201420">
                  <a:moveTo>
                    <a:pt x="1065936" y="0"/>
                  </a:moveTo>
                  <a:lnTo>
                    <a:pt x="0" y="1201254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3296" y="3952778"/>
              <a:ext cx="83820" cy="86995"/>
            </a:xfrm>
            <a:custGeom>
              <a:avLst/>
              <a:gdLst/>
              <a:ahLst/>
              <a:cxnLst/>
              <a:rect l="l" t="t" r="r" b="b"/>
              <a:pathLst>
                <a:path w="83819" h="86995">
                  <a:moveTo>
                    <a:pt x="17322" y="0"/>
                  </a:moveTo>
                  <a:lnTo>
                    <a:pt x="0" y="86499"/>
                  </a:lnTo>
                  <a:lnTo>
                    <a:pt x="83820" y="59004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18975" y="2189899"/>
            <a:ext cx="1737360" cy="49339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77165" marR="217804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Numbers</a:t>
            </a:r>
            <a:r>
              <a:rPr sz="1200" spc="-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indicate</a:t>
            </a:r>
            <a:r>
              <a:rPr sz="1200" spc="-5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amount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shares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48686" y="2679876"/>
            <a:ext cx="1461770" cy="1222375"/>
            <a:chOff x="5848686" y="2679876"/>
            <a:chExt cx="1461770" cy="1222375"/>
          </a:xfrm>
        </p:grpSpPr>
        <p:sp>
          <p:nvSpPr>
            <p:cNvPr id="13" name="object 13"/>
            <p:cNvSpPr/>
            <p:nvPr/>
          </p:nvSpPr>
          <p:spPr>
            <a:xfrm>
              <a:off x="5858211" y="2689401"/>
              <a:ext cx="1442720" cy="1203325"/>
            </a:xfrm>
            <a:custGeom>
              <a:avLst/>
              <a:gdLst/>
              <a:ahLst/>
              <a:cxnLst/>
              <a:rect l="l" t="t" r="r" b="b"/>
              <a:pathLst>
                <a:path w="1442720" h="1203325">
                  <a:moveTo>
                    <a:pt x="0" y="0"/>
                  </a:moveTo>
                  <a:lnTo>
                    <a:pt x="1442504" y="1203274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3733" y="3809730"/>
              <a:ext cx="86995" cy="83185"/>
            </a:xfrm>
            <a:custGeom>
              <a:avLst/>
              <a:gdLst/>
              <a:ahLst/>
              <a:cxnLst/>
              <a:rect l="l" t="t" r="r" b="b"/>
              <a:pathLst>
                <a:path w="86995" h="83185">
                  <a:moveTo>
                    <a:pt x="56946" y="0"/>
                  </a:moveTo>
                  <a:lnTo>
                    <a:pt x="86982" y="82943"/>
                  </a:lnTo>
                  <a:lnTo>
                    <a:pt x="0" y="68262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65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</a:t>
            </a:r>
            <a:r>
              <a:rPr spc="5" dirty="0"/>
              <a:t>e</a:t>
            </a:r>
            <a:r>
              <a:rPr spc="-5" dirty="0"/>
              <a:t>a</a:t>
            </a:r>
            <a:r>
              <a:rPr spc="-30" dirty="0"/>
              <a:t>r</a:t>
            </a:r>
            <a:r>
              <a:rPr dirty="0"/>
              <a:t>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4" y="754359"/>
            <a:ext cx="6654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Finding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right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information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on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nature.com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is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easy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and</a:t>
            </a:r>
            <a:r>
              <a:rPr sz="2000" spc="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intuitive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3511" y="1483055"/>
            <a:ext cx="2452370" cy="823594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71755" marR="132715" algn="just">
              <a:lnSpc>
                <a:spcPct val="100000"/>
              </a:lnSpc>
              <a:spcBef>
                <a:spcPts val="980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Searches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can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be made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more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specific </a:t>
            </a:r>
            <a:r>
              <a:rPr sz="1200" spc="-26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using the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"advanced" search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option. </a:t>
            </a:r>
            <a:r>
              <a:rPr sz="1200" spc="-26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See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next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slide</a:t>
            </a:r>
            <a:r>
              <a:rPr sz="1200" spc="26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for</a:t>
            </a: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more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details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9432" y="1604441"/>
            <a:ext cx="1786889" cy="72644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46685" marR="207010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Search</a:t>
            </a:r>
            <a:r>
              <a:rPr sz="1200" spc="-3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57585B"/>
                </a:solidFill>
                <a:latin typeface="Calibri"/>
                <a:cs typeface="Calibri"/>
              </a:rPr>
              <a:t>boxes</a:t>
            </a:r>
            <a:r>
              <a:rPr sz="1200" spc="-1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appear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in </a:t>
            </a:r>
            <a:r>
              <a:rPr sz="1200" spc="-254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top right corner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of </a:t>
            </a:r>
            <a:r>
              <a:rPr sz="1200" spc="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all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journal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pages.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7454" y="1846572"/>
            <a:ext cx="8188325" cy="3507104"/>
            <a:chOff x="727454" y="1846572"/>
            <a:chExt cx="8188325" cy="350710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734102"/>
              <a:ext cx="7924799" cy="26193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47463" y="2088106"/>
              <a:ext cx="0" cy="677545"/>
            </a:xfrm>
            <a:custGeom>
              <a:avLst/>
              <a:gdLst/>
              <a:ahLst/>
              <a:cxnLst/>
              <a:rect l="l" t="t" r="r" b="b"/>
              <a:pathLst>
                <a:path h="677544">
                  <a:moveTo>
                    <a:pt x="0" y="0"/>
                  </a:moveTo>
                  <a:lnTo>
                    <a:pt x="0" y="677176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03018" y="268908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979" y="1856097"/>
              <a:ext cx="946785" cy="2525395"/>
            </a:xfrm>
            <a:custGeom>
              <a:avLst/>
              <a:gdLst/>
              <a:ahLst/>
              <a:cxnLst/>
              <a:rect l="l" t="t" r="r" b="b"/>
              <a:pathLst>
                <a:path w="946785" h="2525395">
                  <a:moveTo>
                    <a:pt x="0" y="0"/>
                  </a:moveTo>
                  <a:lnTo>
                    <a:pt x="946531" y="0"/>
                  </a:lnTo>
                </a:path>
                <a:path w="946785" h="2525395">
                  <a:moveTo>
                    <a:pt x="0" y="0"/>
                  </a:moveTo>
                  <a:lnTo>
                    <a:pt x="0" y="2524836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979" y="438093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759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5543" y="433647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06011" y="2088107"/>
              <a:ext cx="641985" cy="0"/>
            </a:xfrm>
            <a:custGeom>
              <a:avLst/>
              <a:gdLst/>
              <a:ahLst/>
              <a:cxnLst/>
              <a:rect l="l" t="t" r="r" b="b"/>
              <a:pathLst>
                <a:path w="641984">
                  <a:moveTo>
                    <a:pt x="64145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5909" y="1097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9068" y="6413325"/>
            <a:ext cx="1055555" cy="1018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0364" y="344223"/>
            <a:ext cx="164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Advanced</a:t>
            </a:r>
            <a:r>
              <a:rPr spc="-60" dirty="0"/>
              <a:t> </a:t>
            </a:r>
            <a:r>
              <a:rPr spc="-10" dirty="0"/>
              <a:t>Search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364" y="754359"/>
            <a:ext cx="4527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76A7D"/>
                </a:solidFill>
                <a:latin typeface="Calibri"/>
                <a:cs typeface="Calibri"/>
              </a:rPr>
              <a:t>Additional</a:t>
            </a:r>
            <a:r>
              <a:rPr sz="2000" spc="-2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parameters</a:t>
            </a:r>
            <a:r>
              <a:rPr sz="2000" spc="3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76A7D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76A7D"/>
                </a:solidFill>
                <a:latin typeface="Calibri"/>
                <a:cs typeface="Calibri"/>
              </a:rPr>
              <a:t>refine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 your</a:t>
            </a:r>
            <a:r>
              <a:rPr sz="2000" spc="-35" dirty="0">
                <a:solidFill>
                  <a:srgbClr val="476A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76A7D"/>
                </a:solidFill>
                <a:latin typeface="Calibri"/>
                <a:cs typeface="Calibri"/>
              </a:rPr>
              <a:t>search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3708" y="1705571"/>
            <a:ext cx="1146810" cy="31432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9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Enter</a:t>
            </a:r>
            <a:r>
              <a:rPr sz="12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discipline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5689" y="2356878"/>
            <a:ext cx="893444" cy="32067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Author(s)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20119" y="1816633"/>
            <a:ext cx="343535" cy="107950"/>
            <a:chOff x="2320119" y="1816633"/>
            <a:chExt cx="343535" cy="107950"/>
          </a:xfrm>
        </p:grpSpPr>
        <p:sp>
          <p:nvSpPr>
            <p:cNvPr id="9" name="object 9"/>
            <p:cNvSpPr/>
            <p:nvPr/>
          </p:nvSpPr>
          <p:spPr>
            <a:xfrm>
              <a:off x="2320119" y="1870605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52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7480" y="182615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88900"/>
                  </a:moveTo>
                  <a:lnTo>
                    <a:pt x="762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40162" y="1253936"/>
            <a:ext cx="5224145" cy="5191125"/>
            <a:chOff x="2340162" y="1253936"/>
            <a:chExt cx="5224145" cy="51911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9687" y="1253936"/>
              <a:ext cx="4181474" cy="51911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38915" y="2538482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61575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38911" y="249402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9687" y="3114845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52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7048" y="307039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88900"/>
                  </a:moveTo>
                  <a:lnTo>
                    <a:pt x="762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26832" y="2942615"/>
            <a:ext cx="893444" cy="330200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Article</a:t>
            </a:r>
            <a:r>
              <a:rPr sz="1200" spc="-5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title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4910" y="4971834"/>
            <a:ext cx="1390015" cy="234038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solidFill>
                  <a:srgbClr val="57585B"/>
                </a:solidFill>
                <a:latin typeface="Calibri"/>
                <a:cs typeface="Calibri"/>
              </a:rPr>
              <a:t>Nature</a:t>
            </a:r>
            <a:r>
              <a:rPr sz="1200" spc="-5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lang="en-GB" sz="1200" dirty="0">
                <a:solidFill>
                  <a:srgbClr val="57585B"/>
                </a:solidFill>
                <a:latin typeface="Calibri"/>
                <a:cs typeface="Calibri"/>
              </a:rPr>
              <a:t>Portfolio</a:t>
            </a:r>
            <a:r>
              <a:rPr sz="1200" spc="-55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title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63335" y="4130253"/>
            <a:ext cx="2855595" cy="1045210"/>
            <a:chOff x="2363335" y="4130253"/>
            <a:chExt cx="2855595" cy="1045210"/>
          </a:xfrm>
        </p:grpSpPr>
        <p:sp>
          <p:nvSpPr>
            <p:cNvPr id="20" name="object 20"/>
            <p:cNvSpPr/>
            <p:nvPr/>
          </p:nvSpPr>
          <p:spPr>
            <a:xfrm>
              <a:off x="2363335" y="512110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52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0695" y="507665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88900"/>
                  </a:moveTo>
                  <a:lnTo>
                    <a:pt x="762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2938" y="4184232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61575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02934" y="413977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76200" y="0"/>
                  </a:moveTo>
                  <a:lnTo>
                    <a:pt x="0" y="44449"/>
                  </a:lnTo>
                  <a:lnTo>
                    <a:pt x="76200" y="88899"/>
                  </a:lnTo>
                </a:path>
              </a:pathLst>
            </a:custGeom>
            <a:ln w="19050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81688" y="4024185"/>
            <a:ext cx="1383665" cy="320675"/>
          </a:xfrm>
          <a:prstGeom prst="rect">
            <a:avLst/>
          </a:prstGeom>
          <a:ln w="3175">
            <a:solidFill>
              <a:srgbClr val="618AA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455"/>
              </a:spcBef>
            </a:pPr>
            <a:r>
              <a:rPr sz="1200" spc="-25" dirty="0">
                <a:solidFill>
                  <a:srgbClr val="57585B"/>
                </a:solidFill>
                <a:latin typeface="Calibri"/>
                <a:cs typeface="Calibri"/>
              </a:rPr>
              <a:t>Year</a:t>
            </a:r>
            <a:r>
              <a:rPr sz="1200" spc="-40" dirty="0">
                <a:solidFill>
                  <a:srgbClr val="57585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7585B"/>
                </a:solidFill>
                <a:latin typeface="Calibri"/>
                <a:cs typeface="Calibri"/>
              </a:rPr>
              <a:t>published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SN</a:t>
            </a:r>
            <a:r>
              <a:rPr spc="-10" dirty="0"/>
              <a:t> </a:t>
            </a:r>
            <a:r>
              <a:rPr spc="-5"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-20" dirty="0"/>
              <a:t> </a:t>
            </a:r>
            <a:r>
              <a:rPr spc="-5" dirty="0"/>
              <a:t>/</a:t>
            </a:r>
            <a:r>
              <a:rPr spc="-10" dirty="0"/>
              <a:t> </a:t>
            </a:r>
            <a:r>
              <a:rPr spc="-5" dirty="0"/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9C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931</Words>
  <Application>Microsoft Office PowerPoint</Application>
  <PresentationFormat>A4 Paper (210x297 mm)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Nature.com</vt:lpstr>
      <vt:lpstr>Nature.com is home to Nature and Nature Portfolio journals. We publish not only primary research but also reviews, critical comment, news and analysis. </vt:lpstr>
      <vt:lpstr>Visit www.nature.com</vt:lpstr>
      <vt:lpstr>Menu</vt:lpstr>
      <vt:lpstr>Latest Research</vt:lpstr>
      <vt:lpstr>News &amp; Comment</vt:lpstr>
      <vt:lpstr>Trending</vt:lpstr>
      <vt:lpstr>Search</vt:lpstr>
      <vt:lpstr>Advanced Search</vt:lpstr>
      <vt:lpstr>Search Results</vt:lpstr>
      <vt:lpstr>Exploring Results</vt:lpstr>
      <vt:lpstr>Article Metrics</vt:lpstr>
      <vt:lpstr>Register</vt:lpstr>
      <vt:lpstr>Register</vt:lpstr>
      <vt:lpstr>Register</vt:lpstr>
      <vt:lpstr>Overview</vt:lpstr>
      <vt:lpstr>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Nature PowerPoint presentation title goes here</dc:title>
  <dc:creator>General Notes</dc:creator>
  <cp:lastModifiedBy>Alpana Sagwal</cp:lastModifiedBy>
  <cp:revision>9</cp:revision>
  <dcterms:created xsi:type="dcterms:W3CDTF">2021-08-23T08:58:12Z</dcterms:created>
  <dcterms:modified xsi:type="dcterms:W3CDTF">2022-04-13T07:39:01Z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2021-08-23T00:00:00Z</vt:filetime>
  </property>
</Properties>
</file>